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9" r:id="rId1"/>
  </p:sldMasterIdLst>
  <p:notesMasterIdLst>
    <p:notesMasterId r:id="rId35"/>
  </p:notesMasterIdLst>
  <p:handoutMasterIdLst>
    <p:handoutMasterId r:id="rId36"/>
  </p:handoutMasterIdLst>
  <p:sldIdLst>
    <p:sldId id="442" r:id="rId2"/>
    <p:sldId id="441" r:id="rId3"/>
    <p:sldId id="460" r:id="rId4"/>
    <p:sldId id="454" r:id="rId5"/>
    <p:sldId id="455" r:id="rId6"/>
    <p:sldId id="456" r:id="rId7"/>
    <p:sldId id="457" r:id="rId8"/>
    <p:sldId id="458" r:id="rId9"/>
    <p:sldId id="459" r:id="rId10"/>
    <p:sldId id="461" r:id="rId11"/>
    <p:sldId id="462" r:id="rId12"/>
    <p:sldId id="464" r:id="rId13"/>
    <p:sldId id="474" r:id="rId14"/>
    <p:sldId id="375" r:id="rId15"/>
    <p:sldId id="377" r:id="rId16"/>
    <p:sldId id="452" r:id="rId17"/>
    <p:sldId id="453" r:id="rId18"/>
    <p:sldId id="465" r:id="rId19"/>
    <p:sldId id="466" r:id="rId20"/>
    <p:sldId id="467" r:id="rId21"/>
    <p:sldId id="378" r:id="rId22"/>
    <p:sldId id="398" r:id="rId23"/>
    <p:sldId id="432" r:id="rId24"/>
    <p:sldId id="470" r:id="rId25"/>
    <p:sldId id="382" r:id="rId26"/>
    <p:sldId id="475" r:id="rId27"/>
    <p:sldId id="476" r:id="rId28"/>
    <p:sldId id="477" r:id="rId29"/>
    <p:sldId id="384" r:id="rId30"/>
    <p:sldId id="473" r:id="rId31"/>
    <p:sldId id="385" r:id="rId32"/>
    <p:sldId id="394" r:id="rId33"/>
    <p:sldId id="471" r:id="rId34"/>
  </p:sldIdLst>
  <p:sldSz cx="12192000" cy="6858000"/>
  <p:notesSz cx="7315200" cy="9601200"/>
  <p:custDataLst>
    <p:tags r:id="rId38"/>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6B"/>
    <a:srgbClr val="33CC33"/>
    <a:srgbClr val="3333FF"/>
    <a:srgbClr val="FFFF00"/>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2" y="-1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E40C18FC-EE2D-42E8-B71B-E316FD60716A}" type="slidenum">
              <a:rPr lang="en-US"/>
              <a:pPr/>
              <a:t>‹#›</a:t>
            </a:fld>
            <a:endParaRPr lang="en-US"/>
          </a:p>
        </p:txBody>
      </p:sp>
    </p:spTree>
    <p:extLst>
      <p:ext uri="{BB962C8B-B14F-4D97-AF65-F5344CB8AC3E}">
        <p14:creationId xmlns:p14="http://schemas.microsoft.com/office/powerpoint/2010/main" val="1897727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5200DAEC-8020-4CF7-A90A-331E0EE17C26}" type="slidenum">
              <a:rPr lang="en-US"/>
              <a:pPr/>
              <a:t>‹#›</a:t>
            </a:fld>
            <a:endParaRPr lang="en-US"/>
          </a:p>
        </p:txBody>
      </p:sp>
    </p:spTree>
    <p:extLst>
      <p:ext uri="{BB962C8B-B14F-4D97-AF65-F5344CB8AC3E}">
        <p14:creationId xmlns:p14="http://schemas.microsoft.com/office/powerpoint/2010/main" val="1746226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latin typeface="Calibri"/>
                <a:cs typeface="Calibri"/>
              </a:rPr>
              <a:t>Note: pretty short lecture, good one to present mini-contest results or anything else not </a:t>
            </a:r>
            <a:r>
              <a:rPr lang="en-US" sz="1200" baseline="0" smtClean="0">
                <a:latin typeface="Calibri"/>
                <a:cs typeface="Calibri"/>
              </a:rPr>
              <a:t>exactly lecture.</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13</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15</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16</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17</a:t>
            </a:fld>
            <a:endParaRPr 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18</a:t>
            </a:fld>
            <a:endParaRPr 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Before: most search engines were merely based on how well a page matches your search words.</a:t>
            </a:r>
          </a:p>
          <a:p>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31</a:t>
            </a:fld>
            <a:endParaRPr 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With re-ordering</a:t>
            </a:r>
            <a:r>
              <a:rPr lang="en-US" baseline="0" dirty="0" smtClean="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32</a:t>
            </a:fld>
            <a:endParaRPr lang="en-US"/>
          </a:p>
        </p:txBody>
      </p:sp>
    </p:spTree>
    <p:extLst>
      <p:ext uri="{BB962C8B-B14F-4D97-AF65-F5344CB8AC3E}">
        <p14:creationId xmlns:p14="http://schemas.microsoft.com/office/powerpoint/2010/main" val="339614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AC6A190-8AB7-4691-9B1A-A7A256B1BA2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6A2BF44-F5DC-417D-9079-2D30838383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1736B34-1B90-46F4-A9FD-203AD0F3FEB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81737EC-F46C-4BDE-97B4-414C27CD35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4094C94-7C12-4DBB-8C4A-35B5A4CE2B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98BA95B-2345-4C5A-9B56-F1F9E0D05A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F73B8CD-5DCF-4A13-886D-84358CFE1E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04A8097-C3C0-403A-AC97-EA80930ED7E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264B70B-A198-4F20-B03F-8CDDBD2584B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517FA1F-2885-4781-AF47-C9AEB50C4E15}"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tags" Target="../tags/tag23.xml"/><Relationship Id="rId2"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tags" Target="../tags/tag25.xml"/><Relationship Id="rId2"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5.emf"/><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ibirds.org" TargetMode="Externa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7"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27.xml"/><Relationship Id="rId2"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emf"/><Relationship Id="rId6" Type="http://schemas.openxmlformats.org/officeDocument/2006/relationships/image" Target="../media/image57.emf"/><Relationship Id="rId7" Type="http://schemas.openxmlformats.org/officeDocument/2006/relationships/image" Target="../media/image58.emf"/><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tags" Target="../tags/tag38.xml"/><Relationship Id="rId20" Type="http://schemas.openxmlformats.org/officeDocument/2006/relationships/image" Target="../media/image65.pn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10" Type="http://schemas.openxmlformats.org/officeDocument/2006/relationships/tags" Target="../tags/tag39.xml"/><Relationship Id="rId11" Type="http://schemas.openxmlformats.org/officeDocument/2006/relationships/tags" Target="../tags/tag40.xml"/><Relationship Id="rId12" Type="http://schemas.openxmlformats.org/officeDocument/2006/relationships/tags" Target="../tags/tag41.xml"/><Relationship Id="rId13" Type="http://schemas.openxmlformats.org/officeDocument/2006/relationships/slideLayout" Target="../slideLayouts/slideLayout2.xml"/><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tags" Target="../tags/tag35.xml"/><Relationship Id="rId7" Type="http://schemas.openxmlformats.org/officeDocument/2006/relationships/tags" Target="../tags/tag36.xml"/><Relationship Id="rId8"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9.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9.png"/><Relationship Id="rId1" Type="http://schemas.microsoft.com/office/2007/relationships/media" Target="../media/media2.mp4"/><Relationship Id="rId2" Type="http://schemas.openxmlformats.org/officeDocument/2006/relationships/video" Target="../media/media2.mp4"/></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9.png"/><Relationship Id="rId1" Type="http://schemas.microsoft.com/office/2007/relationships/media" Target="../media/media3.mp4"/><Relationship Id="rId2" Type="http://schemas.openxmlformats.org/officeDocument/2006/relationships/video" Target="../media/media3.mp4"/></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emf"/><Relationship Id="rId1" Type="http://schemas.openxmlformats.org/officeDocument/2006/relationships/tags" Target="../tags/tag5.xml"/><Relationship Id="rId2" Type="http://schemas.openxmlformats.org/officeDocument/2006/relationships/tags" Target="../tags/tag6.xml"/></Relationships>
</file>

<file path=ppt/slides/_rels/slide6.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slideLayout" Target="../slideLayouts/slideLayout2.xml"/><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tags" Target="../tags/tag14.xml"/><Relationship Id="rId2"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Announcements</a:t>
            </a:r>
          </a:p>
        </p:txBody>
      </p:sp>
      <p:sp>
        <p:nvSpPr>
          <p:cNvPr id="7171" name="Rectangle 3"/>
          <p:cNvSpPr>
            <a:spLocks noGrp="1" noChangeArrowheads="1"/>
          </p:cNvSpPr>
          <p:nvPr>
            <p:ph idx="1"/>
          </p:nvPr>
        </p:nvSpPr>
        <p:spPr>
          <a:xfrm>
            <a:off x="392792" y="1412809"/>
            <a:ext cx="5030501" cy="4800600"/>
          </a:xfrm>
        </p:spPr>
        <p:txBody>
          <a:bodyPr/>
          <a:lstStyle/>
          <a:p>
            <a:r>
              <a:rPr lang="en-US" sz="2000" dirty="0" smtClean="0"/>
              <a:t>Project 3: MDPs and Reinforcement Learning</a:t>
            </a:r>
          </a:p>
          <a:p>
            <a:pPr lvl="1"/>
            <a:r>
              <a:rPr lang="en-US" sz="2000" dirty="0" smtClean="0">
                <a:solidFill>
                  <a:srgbClr val="FF0000"/>
                </a:solidFill>
              </a:rPr>
              <a:t>Due </a:t>
            </a:r>
            <a:r>
              <a:rPr lang="en-US" sz="2000" dirty="0">
                <a:solidFill>
                  <a:srgbClr val="FF0000"/>
                </a:solidFill>
              </a:rPr>
              <a:t>Friday 3/7 at 5pm</a:t>
            </a:r>
          </a:p>
          <a:p>
            <a:pPr lvl="1">
              <a:buClr>
                <a:srgbClr val="000000"/>
              </a:buClr>
            </a:pPr>
            <a:r>
              <a:rPr lang="en-US" sz="2000" dirty="0" smtClean="0">
                <a:solidFill>
                  <a:srgbClr val="000000"/>
                </a:solidFill>
              </a:rPr>
              <a:t>Optional contest</a:t>
            </a:r>
          </a:p>
          <a:p>
            <a:pPr lvl="2">
              <a:buClr>
                <a:srgbClr val="000000"/>
              </a:buClr>
            </a:pPr>
            <a:r>
              <a:rPr lang="en-US" sz="1600" dirty="0" smtClean="0">
                <a:solidFill>
                  <a:srgbClr val="FF0000"/>
                </a:solidFill>
              </a:rPr>
              <a:t>Due Thursday </a:t>
            </a:r>
            <a:r>
              <a:rPr lang="en-US" sz="1600" dirty="0">
                <a:solidFill>
                  <a:srgbClr val="FF0000"/>
                </a:solidFill>
              </a:rPr>
              <a:t>3</a:t>
            </a:r>
            <a:r>
              <a:rPr lang="en-US" sz="1600" dirty="0" smtClean="0">
                <a:solidFill>
                  <a:srgbClr val="FF0000"/>
                </a:solidFill>
              </a:rPr>
              <a:t>/13 at 11:59pm</a:t>
            </a:r>
            <a:endParaRPr lang="en-US" sz="1600" dirty="0">
              <a:solidFill>
                <a:srgbClr val="FF0000"/>
              </a:solidFill>
            </a:endParaRPr>
          </a:p>
          <a:p>
            <a:endParaRPr lang="en-US" sz="2000" dirty="0" smtClean="0"/>
          </a:p>
          <a:p>
            <a:pPr lvl="1"/>
            <a:endParaRPr lang="en-US" sz="1600" dirty="0" smtClean="0"/>
          </a:p>
          <a:p>
            <a:endParaRPr lang="en-US" sz="2200" dirty="0" smtClean="0"/>
          </a:p>
          <a:p>
            <a:pPr lvl="1"/>
            <a:endParaRPr lang="en-US" sz="1800" dirty="0" smtClean="0"/>
          </a:p>
          <a:p>
            <a:pPr lvl="1"/>
            <a:endParaRPr lang="en-US" sz="1800" dirty="0" smtClean="0"/>
          </a:p>
          <a:p>
            <a:pPr lvl="1"/>
            <a:endParaRPr lang="en-US" sz="1800" dirty="0" smtClean="0"/>
          </a:p>
          <a:p>
            <a:endParaRPr lang="en-US" sz="2000" dirty="0" smtClean="0"/>
          </a:p>
        </p:txBody>
      </p:sp>
      <p:sp>
        <p:nvSpPr>
          <p:cNvPr id="4" name="Rectangle 3"/>
          <p:cNvSpPr txBox="1">
            <a:spLocks noChangeArrowheads="1"/>
          </p:cNvSpPr>
          <p:nvPr/>
        </p:nvSpPr>
        <p:spPr bwMode="auto">
          <a:xfrm>
            <a:off x="6026767" y="1413621"/>
            <a:ext cx="5445102" cy="4800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000" dirty="0" smtClean="0"/>
              <a:t>Midterm 1</a:t>
            </a:r>
          </a:p>
          <a:p>
            <a:pPr lvl="3"/>
            <a:endParaRPr lang="en-US" sz="800" dirty="0" smtClean="0"/>
          </a:p>
          <a:p>
            <a:pPr lvl="1"/>
            <a:r>
              <a:rPr lang="en-US" sz="2000" dirty="0" smtClean="0"/>
              <a:t>Monday 3/10, 6:30pm-9:30pm</a:t>
            </a:r>
          </a:p>
          <a:p>
            <a:pPr lvl="2"/>
            <a:r>
              <a:rPr lang="en-US" sz="1600" dirty="0" smtClean="0"/>
              <a:t>[A-F] 120 Latimer</a:t>
            </a:r>
          </a:p>
          <a:p>
            <a:pPr lvl="2"/>
            <a:r>
              <a:rPr lang="en-US" sz="1600" dirty="0" smtClean="0"/>
              <a:t>[G-S] 1 Pimentel</a:t>
            </a:r>
          </a:p>
          <a:p>
            <a:pPr lvl="2"/>
            <a:r>
              <a:rPr lang="en-US" sz="1600" dirty="0" smtClean="0"/>
              <a:t>[T-Z] 145 </a:t>
            </a:r>
            <a:r>
              <a:rPr lang="en-US" sz="1600" dirty="0" err="1" smtClean="0"/>
              <a:t>Dwinelle</a:t>
            </a:r>
            <a:endParaRPr lang="en-US" sz="1600" dirty="0" smtClean="0"/>
          </a:p>
          <a:p>
            <a:pPr lvl="2"/>
            <a:endParaRPr lang="en-US" sz="800" dirty="0" smtClean="0"/>
          </a:p>
          <a:p>
            <a:pPr lvl="1"/>
            <a:r>
              <a:rPr lang="en-US" sz="2000" dirty="0" smtClean="0"/>
              <a:t>Preparation page up</a:t>
            </a:r>
          </a:p>
          <a:p>
            <a:pPr lvl="2"/>
            <a:r>
              <a:rPr lang="en-US" sz="1600" dirty="0" smtClean="0"/>
              <a:t>Topics: Lectures 1 through 11 (inclusive)</a:t>
            </a:r>
          </a:p>
          <a:p>
            <a:pPr lvl="2"/>
            <a:r>
              <a:rPr lang="en-US" sz="1600" dirty="0" smtClean="0"/>
              <a:t>Past exams</a:t>
            </a:r>
          </a:p>
          <a:p>
            <a:pPr lvl="2"/>
            <a:r>
              <a:rPr lang="en-US" sz="1600" dirty="0" smtClean="0"/>
              <a:t>Special midterm 1 office hours</a:t>
            </a:r>
          </a:p>
          <a:p>
            <a:pPr lvl="1"/>
            <a:endParaRPr lang="en-US" sz="2000" dirty="0" smtClean="0"/>
          </a:p>
          <a:p>
            <a:pPr lvl="1"/>
            <a:r>
              <a:rPr lang="en-US" sz="2000" dirty="0" smtClean="0"/>
              <a:t>Practice Midterm 1</a:t>
            </a:r>
            <a:endParaRPr lang="en-US" sz="2000" dirty="0"/>
          </a:p>
          <a:p>
            <a:pPr lvl="3"/>
            <a:endParaRPr lang="en-US" sz="400" dirty="0"/>
          </a:p>
          <a:p>
            <a:pPr lvl="2"/>
            <a:r>
              <a:rPr lang="en-US" sz="1600" dirty="0" smtClean="0"/>
              <a:t>Optional</a:t>
            </a:r>
          </a:p>
          <a:p>
            <a:pPr lvl="2"/>
            <a:r>
              <a:rPr lang="en-US" sz="1600" dirty="0" smtClean="0"/>
              <a:t>One point of EC on Midterm 1 for completing</a:t>
            </a:r>
          </a:p>
          <a:p>
            <a:pPr lvl="2"/>
            <a:r>
              <a:rPr lang="en-US" sz="1600" dirty="0" smtClean="0">
                <a:solidFill>
                  <a:srgbClr val="FF0000"/>
                </a:solidFill>
              </a:rPr>
              <a:t>Due: Saturday 3/10 at 11:59pm</a:t>
            </a:r>
          </a:p>
          <a:p>
            <a:pPr lvl="2"/>
            <a:endParaRPr lang="en-US" sz="1200" dirty="0" smtClean="0"/>
          </a:p>
          <a:p>
            <a:endParaRPr lang="en-US" sz="2200" dirty="0" smtClean="0"/>
          </a:p>
          <a:p>
            <a:pPr lvl="1"/>
            <a:endParaRPr lang="en-US" sz="1800" dirty="0" smtClean="0"/>
          </a:p>
          <a:p>
            <a:pPr lvl="1"/>
            <a:endParaRPr lang="en-US" sz="1800" dirty="0" smtClean="0"/>
          </a:p>
          <a:p>
            <a:pPr lvl="1"/>
            <a:endParaRPr lang="en-US" sz="1800" dirty="0" smtClean="0"/>
          </a:p>
          <a:p>
            <a:endParaRPr lang="en-US" sz="2000" dirty="0" smtClean="0"/>
          </a:p>
        </p:txBody>
      </p:sp>
    </p:spTree>
    <p:extLst>
      <p:ext uri="{BB962C8B-B14F-4D97-AF65-F5344CB8AC3E}">
        <p14:creationId xmlns:p14="http://schemas.microsoft.com/office/powerpoint/2010/main" val="1438610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3253485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200576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8963486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CS 188: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smtClean="0"/>
              <a:t>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2" y="2971800"/>
            <a:ext cx="6790812" cy="1495832"/>
          </a:xfrm>
          <a:prstGeom prst="rect">
            <a:avLst/>
          </a:prstGeom>
        </p:spPr>
      </p:pic>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Instructors: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7351636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Speech recognition</a:t>
            </a:r>
          </a:p>
          <a:p>
            <a:pPr lvl="4">
              <a:lnSpc>
                <a:spcPct val="90000"/>
              </a:lnSpc>
            </a:pPr>
            <a:endParaRPr lang="en-US" sz="5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Robot localization</a:t>
            </a:r>
          </a:p>
          <a:p>
            <a:pPr lvl="5">
              <a:lnSpc>
                <a:spcPct val="90000"/>
              </a:lnSpc>
            </a:pPr>
            <a:endParaRPr lang="en-US" sz="5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User attention</a:t>
            </a:r>
          </a:p>
          <a:p>
            <a:pPr lvl="5">
              <a:lnSpc>
                <a:spcPct val="90000"/>
              </a:lnSpc>
            </a:pPr>
            <a:endParaRPr lang="en-US" sz="5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223990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426538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33012573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Implied Conditional Independencies</a:t>
            </a:r>
            <a:endParaRPr lang="en-US" dirty="0"/>
          </a:p>
        </p:txBody>
      </p:sp>
      <p:sp>
        <p:nvSpPr>
          <p:cNvPr id="3" name="Content Placeholder 2"/>
          <p:cNvSpPr>
            <a:spLocks noGrp="1"/>
          </p:cNvSpPr>
          <p:nvPr>
            <p:ph idx="1"/>
          </p:nvPr>
        </p:nvSpPr>
        <p:spPr>
          <a:xfrm>
            <a:off x="406400" y="2133599"/>
            <a:ext cx="11379200" cy="3992565"/>
          </a:xfrm>
        </p:spPr>
        <p:txBody>
          <a:bodyPr/>
          <a:lstStyle/>
          <a:p>
            <a:r>
              <a:rPr lang="en-US" dirty="0" smtClean="0"/>
              <a:t>We assumed:                                 and</a:t>
            </a:r>
          </a:p>
          <a:p>
            <a:endParaRPr lang="en-US" dirty="0"/>
          </a:p>
          <a:p>
            <a:r>
              <a:rPr lang="en-US" dirty="0" smtClean="0"/>
              <a:t>Do we also have					?</a:t>
            </a:r>
          </a:p>
          <a:p>
            <a:pPr lvl="1"/>
            <a:r>
              <a:rPr lang="en-US" dirty="0" smtClean="0"/>
              <a:t>Yes! </a:t>
            </a:r>
          </a:p>
          <a:p>
            <a:pPr lvl="1"/>
            <a:r>
              <a:rPr lang="en-US" dirty="0" smtClean="0"/>
              <a:t>Proof:</a:t>
            </a:r>
            <a:endParaRPr lang="en-US" dirty="0"/>
          </a:p>
        </p:txBody>
      </p:sp>
      <p:sp>
        <p:nvSpPr>
          <p:cNvPr id="5"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p:cNvCxnSpPr>
            <a:cxnSpLocks noChangeShapeType="1"/>
            <a:stCxn id="7" idx="6"/>
            <a:endCxn id="5"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7"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p:cNvCxnSpPr>
            <a:cxnSpLocks noChangeShapeType="1"/>
            <a:stCxn id="8" idx="6"/>
            <a:endCxn id="11"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10" name="AutoShape 10"/>
          <p:cNvCxnSpPr>
            <a:cxnSpLocks noChangeShapeType="1"/>
            <a:stCxn id="5" idx="6"/>
            <a:endCxn id="8"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11"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89" y="2317750"/>
            <a:ext cx="2699611" cy="34925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989" y="2317750"/>
            <a:ext cx="2057400" cy="338328"/>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429000"/>
            <a:ext cx="3124200" cy="404180"/>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4343400"/>
            <a:ext cx="7480300" cy="2425700"/>
          </a:xfrm>
          <a:prstGeom prst="rect">
            <a:avLst/>
          </a:prstGeom>
        </p:spPr>
      </p:pic>
    </p:spTree>
    <p:extLst>
      <p:ext uri="{BB962C8B-B14F-4D97-AF65-F5344CB8AC3E}">
        <p14:creationId xmlns:p14="http://schemas.microsoft.com/office/powerpoint/2010/main" val="1422074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Outside of 188: Angry Birds Competition</a:t>
            </a:r>
            <a:endParaRPr lang="en-US" dirty="0"/>
          </a:p>
        </p:txBody>
      </p:sp>
      <p:sp>
        <p:nvSpPr>
          <p:cNvPr id="3" name="Content Placeholder 2"/>
          <p:cNvSpPr>
            <a:spLocks noGrp="1"/>
          </p:cNvSpPr>
          <p:nvPr>
            <p:ph idx="1"/>
          </p:nvPr>
        </p:nvSpPr>
        <p:spPr>
          <a:xfrm>
            <a:off x="2743200" y="5410200"/>
            <a:ext cx="4419600" cy="792165"/>
          </a:xfrm>
        </p:spPr>
        <p:txBody>
          <a:bodyPr/>
          <a:lstStyle/>
          <a:p>
            <a:r>
              <a:rPr lang="en-US" sz="2400" dirty="0" smtClean="0">
                <a:hlinkClick r:id="rId2"/>
              </a:rPr>
              <a:t>http</a:t>
            </a:r>
            <a:r>
              <a:rPr lang="en-US" sz="2400" dirty="0">
                <a:hlinkClick r:id="rId2"/>
              </a:rPr>
              <a:t>:/</a:t>
            </a:r>
            <a:r>
              <a:rPr lang="en-US" sz="2400" dirty="0" smtClean="0">
                <a:hlinkClick r:id="rId2"/>
              </a:rPr>
              <a:t>/www.aibirds.org</a:t>
            </a:r>
            <a:endParaRPr lang="en-US" sz="2400" dirty="0" smtClean="0"/>
          </a:p>
        </p:txBody>
      </p:sp>
      <p:pic>
        <p:nvPicPr>
          <p:cNvPr id="5" name="Picture 4" descr="ang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772" y="1447800"/>
            <a:ext cx="7764456" cy="3724513"/>
          </a:xfrm>
          <a:prstGeom prst="rect">
            <a:avLst/>
          </a:prstGeom>
        </p:spPr>
      </p:pic>
    </p:spTree>
    <p:extLst>
      <p:ext uri="{BB962C8B-B14F-4D97-AF65-F5344CB8AC3E}">
        <p14:creationId xmlns:p14="http://schemas.microsoft.com/office/powerpoint/2010/main" val="2027432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Models Recap</a:t>
            </a:r>
            <a:endParaRPr lang="en-US" dirty="0"/>
          </a:p>
        </p:txBody>
      </p:sp>
      <p:sp>
        <p:nvSpPr>
          <p:cNvPr id="3" name="Content Placeholder 2"/>
          <p:cNvSpPr>
            <a:spLocks noGrp="1"/>
          </p:cNvSpPr>
          <p:nvPr>
            <p:ph idx="1"/>
          </p:nvPr>
        </p:nvSpPr>
        <p:spPr/>
        <p:txBody>
          <a:bodyPr/>
          <a:lstStyle/>
          <a:p>
            <a:r>
              <a:rPr lang="en-US" dirty="0" smtClean="0"/>
              <a:t>Explicit assumption for all   </a:t>
            </a:r>
            <a:r>
              <a:rPr lang="en-US" i="1" dirty="0" smtClean="0"/>
              <a:t>t</a:t>
            </a:r>
            <a:r>
              <a:rPr lang="en-US" dirty="0" smtClean="0"/>
              <a:t> :</a:t>
            </a:r>
          </a:p>
          <a:p>
            <a:r>
              <a:rPr lang="en-US" dirty="0" smtClean="0"/>
              <a:t>Consequence, joint distribution can be written as: </a:t>
            </a:r>
          </a:p>
          <a:p>
            <a:endParaRPr lang="en-US" dirty="0"/>
          </a:p>
          <a:p>
            <a:endParaRPr lang="en-US" dirty="0" smtClean="0"/>
          </a:p>
          <a:p>
            <a:endParaRPr lang="en-US" sz="1800" dirty="0"/>
          </a:p>
          <a:p>
            <a:endParaRPr lang="en-US" sz="1000" dirty="0" smtClean="0"/>
          </a:p>
          <a:p>
            <a:r>
              <a:rPr lang="en-US" dirty="0" smtClean="0"/>
              <a:t>Implied conditional independencies:  (try to prove this!)</a:t>
            </a:r>
          </a:p>
          <a:p>
            <a:pPr lvl="1"/>
            <a:r>
              <a:rPr lang="en-US" dirty="0" smtClean="0"/>
              <a:t>Past variables independent of future variables given the present</a:t>
            </a:r>
          </a:p>
          <a:p>
            <a:pPr marL="457176" lvl="1" indent="0">
              <a:buNone/>
            </a:pPr>
            <a:r>
              <a:rPr lang="en-US" dirty="0" smtClean="0"/>
              <a:t>i.e., if                     or                      then:</a:t>
            </a:r>
          </a:p>
          <a:p>
            <a:r>
              <a:rPr lang="en-US" dirty="0" smtClean="0"/>
              <a:t>Additional explicit assumption:                         is the same for all </a:t>
            </a:r>
            <a:r>
              <a:rPr lang="en-US" i="1" dirty="0" smtClean="0"/>
              <a:t>t</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6522384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smtClean="0">
                <a:ea typeface="ＭＳ Ｐゴシック" pitchFamily="34" charset="-128"/>
              </a:rPr>
              <a:t>Basic conditional independence:</a:t>
            </a:r>
          </a:p>
          <a:p>
            <a:pPr lvl="1">
              <a:lnSpc>
                <a:spcPct val="80000"/>
              </a:lnSpc>
            </a:pPr>
            <a:r>
              <a:rPr lang="en-US" sz="2400" dirty="0" smtClean="0">
                <a:ea typeface="ＭＳ Ｐゴシック" pitchFamily="34" charset="-128"/>
              </a:rPr>
              <a:t>Past and future independent of the present</a:t>
            </a:r>
          </a:p>
          <a:p>
            <a:pPr lvl="1">
              <a:lnSpc>
                <a:spcPct val="80000"/>
              </a:lnSpc>
            </a:pPr>
            <a:r>
              <a:rPr lang="en-US" sz="2400" dirty="0" smtClean="0">
                <a:ea typeface="ＭＳ Ｐゴシック" pitchFamily="34" charset="-128"/>
              </a:rPr>
              <a:t>Each time step only depends on the previous</a:t>
            </a:r>
          </a:p>
          <a:p>
            <a:pPr lvl="1">
              <a:lnSpc>
                <a:spcPct val="80000"/>
              </a:lnSpc>
            </a:pPr>
            <a:r>
              <a:rPr lang="en-US" sz="2400" dirty="0" smtClean="0">
                <a:ea typeface="ＭＳ Ｐゴシック" pitchFamily="34" charset="-128"/>
              </a:rPr>
              <a:t>This is called the (first order) Markov property</a:t>
            </a:r>
          </a:p>
          <a:p>
            <a:pPr lvl="1">
              <a:lnSpc>
                <a:spcPct val="80000"/>
              </a:lnSpc>
            </a:pPr>
            <a:endParaRPr lang="en-US" sz="2400" dirty="0" smtClean="0">
              <a:ea typeface="ＭＳ Ｐゴシック" pitchFamily="34" charset="-128"/>
            </a:endParaRPr>
          </a:p>
          <a:p>
            <a:pPr>
              <a:lnSpc>
                <a:spcPct val="80000"/>
              </a:lnSpc>
            </a:pPr>
            <a:r>
              <a:rPr lang="en-US" sz="2800" dirty="0" smtClean="0">
                <a:ea typeface="ＭＳ Ｐゴシック" pitchFamily="34" charset="-128"/>
              </a:rPr>
              <a:t>Note that the chain is just a (</a:t>
            </a:r>
            <a:r>
              <a:rPr lang="en-US" sz="2800" dirty="0" err="1" smtClean="0">
                <a:ea typeface="ＭＳ Ｐゴシック" pitchFamily="34" charset="-128"/>
              </a:rPr>
              <a:t>growable</a:t>
            </a:r>
            <a:r>
              <a:rPr lang="en-US" sz="2800" dirty="0" smtClean="0">
                <a:ea typeface="ＭＳ Ｐゴシック" pitchFamily="34" charset="-128"/>
              </a:rPr>
              <a:t>) BN</a:t>
            </a:r>
          </a:p>
          <a:p>
            <a:pPr lvl="1">
              <a:lnSpc>
                <a:spcPct val="80000"/>
              </a:lnSpc>
            </a:pPr>
            <a:r>
              <a:rPr lang="en-US" sz="2400" dirty="0" smtClean="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smtClean="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smtClean="0">
                <a:ea typeface="ＭＳ Ｐゴシック" pitchFamily="34" charset="-128"/>
              </a:rPr>
              <a:t>States: X = {rain, sun}</a:t>
            </a:r>
          </a:p>
          <a:p>
            <a:pPr marL="457176" lvl="1" indent="0">
              <a:buNone/>
            </a:pPr>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a:t>
            </a:r>
            <a:r>
              <a:rPr lang="en-US" sz="2400" dirty="0" smtClean="0">
                <a:solidFill>
                  <a:srgbClr val="CC0000"/>
                </a:solidFill>
                <a:latin typeface="Calibri"/>
                <a:cs typeface="Calibri"/>
              </a:rPr>
              <a:t>CPT</a:t>
            </a:r>
            <a:endParaRPr lang="en-US" sz="2400" dirty="0">
              <a:solidFill>
                <a:srgbClr val="CC0000"/>
              </a:solidFill>
              <a:latin typeface="Calibri"/>
              <a:cs typeface="Calibri"/>
            </a:endParaRP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3275707149"/>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smtClean="0">
                <a:ea typeface="ＭＳ Ｐゴシック" pitchFamily="34" charset="-128"/>
              </a:rPr>
              <a:t>Initial distribution: 1.0 sun</a:t>
            </a:r>
          </a:p>
          <a:p>
            <a:pPr lvl="2"/>
            <a:endParaRPr lang="en-US" dirty="0" smtClean="0">
              <a:ea typeface="ＭＳ Ｐゴシック" pitchFamily="34" charset="-128"/>
            </a:endParaRPr>
          </a:p>
          <a:p>
            <a:r>
              <a:rPr lang="en-US" sz="2800" dirty="0" smtClean="0">
                <a:ea typeface="ＭＳ Ｐゴシック" pitchFamily="34" charset="-128"/>
              </a:rPr>
              <a:t>CPT P(</a:t>
            </a:r>
            <a:r>
              <a:rPr lang="en-US" sz="2800" dirty="0" err="1" smtClean="0">
                <a:ea typeface="ＭＳ Ｐゴシック" pitchFamily="34" charset="-128"/>
              </a:rPr>
              <a:t>X</a:t>
            </a:r>
            <a:r>
              <a:rPr lang="en-US" sz="2800" baseline="-25000" dirty="0" err="1" smtClean="0">
                <a:ea typeface="ＭＳ Ｐゴシック" pitchFamily="34" charset="-128"/>
              </a:rPr>
              <a:t>t</a:t>
            </a:r>
            <a:r>
              <a:rPr lang="en-US" sz="2800" dirty="0" smtClean="0">
                <a:ea typeface="ＭＳ Ｐゴシック" pitchFamily="34" charset="-128"/>
              </a:rPr>
              <a:t> | X</a:t>
            </a:r>
            <a:r>
              <a:rPr lang="en-US" sz="2800" baseline="-25000" dirty="0" smtClean="0">
                <a:ea typeface="ＭＳ Ｐゴシック" pitchFamily="34" charset="-128"/>
              </a:rPr>
              <a:t>t-1</a:t>
            </a:r>
            <a:r>
              <a:rPr lang="en-US" sz="2800" dirty="0" smtClean="0">
                <a:ea typeface="ＭＳ Ｐゴシック" pitchFamily="34" charset="-128"/>
              </a:rPr>
              <a:t>):</a:t>
            </a:r>
          </a:p>
          <a:p>
            <a:pPr lvl="1"/>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Markov Chain: Weather</a:t>
            </a:r>
            <a:endParaRPr lang="en-US" dirty="0"/>
          </a:p>
        </p:txBody>
      </p:sp>
      <p:sp>
        <p:nvSpPr>
          <p:cNvPr id="3" name="Content Placeholder 2"/>
          <p:cNvSpPr>
            <a:spLocks noGrp="1"/>
          </p:cNvSpPr>
          <p:nvPr>
            <p:ph idx="1"/>
          </p:nvPr>
        </p:nvSpPr>
        <p:spPr/>
        <p:txBody>
          <a:bodyPr/>
          <a:lstStyle/>
          <a:p>
            <a:r>
              <a:rPr lang="en-US" dirty="0" smtClean="0"/>
              <a:t>Initial distribution: 1.0 sun</a:t>
            </a:r>
          </a:p>
          <a:p>
            <a:endParaRPr lang="en-US" dirty="0"/>
          </a:p>
          <a:p>
            <a:endParaRPr lang="en-US" dirty="0" smtClean="0"/>
          </a:p>
          <a:p>
            <a:endParaRPr lang="en-US" dirty="0"/>
          </a:p>
          <a:p>
            <a:r>
              <a:rPr lang="en-US" dirty="0" smtClean="0"/>
              <a:t>What is the probability distribution after one step?</a:t>
            </a:r>
            <a:endParaRPr lang="en-US" dirty="0"/>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3837708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mtClean="0">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smtClean="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a:t>
            </a:r>
            <a:r>
              <a:rPr lang="en-US" sz="2800" dirty="0" smtClean="0"/>
              <a:t>sun</a:t>
            </a:r>
            <a:endParaRPr lang="en-US" sz="2800" dirty="0"/>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smtClean="0"/>
              <a:t>	</a:t>
            </a:r>
            <a:endParaRPr lang="en-US" sz="2800" dirty="0"/>
          </a:p>
          <a:p>
            <a:pPr>
              <a:buFont typeface="Wingdings" charset="0"/>
              <a:buChar char="§"/>
              <a:defRPr/>
            </a:pPr>
            <a:r>
              <a:rPr lang="en-US" sz="2800" dirty="0"/>
              <a:t>From initial observation of </a:t>
            </a:r>
            <a:r>
              <a:rPr lang="en-US" sz="2800" dirty="0" smtClean="0"/>
              <a:t>rain</a:t>
            </a:r>
          </a:p>
          <a:p>
            <a:pPr>
              <a:buFont typeface="Wingdings" charset="0"/>
              <a:buChar char="§"/>
              <a:defRPr/>
            </a:pPr>
            <a:endParaRPr lang="en-US" sz="2800" dirty="0"/>
          </a:p>
          <a:p>
            <a:pPr>
              <a:buFont typeface="Wingdings" charset="0"/>
              <a:buChar char="§"/>
              <a:defRPr/>
            </a:pPr>
            <a:endParaRPr lang="en-US" sz="2800" dirty="0" smtClean="0"/>
          </a:p>
          <a:p>
            <a:pPr lvl="4">
              <a:buFont typeface="Wingdings" charset="0"/>
              <a:buChar char="§"/>
              <a:defRPr/>
            </a:pPr>
            <a:endParaRPr lang="en-US" sz="1600" dirty="0"/>
          </a:p>
          <a:p>
            <a:pPr>
              <a:buFont typeface="Wingdings" charset="0"/>
              <a:buChar char="§"/>
              <a:defRPr/>
            </a:pPr>
            <a:r>
              <a:rPr lang="en-US" sz="2800" dirty="0" smtClean="0"/>
              <a:t>From yet another initial distribution P(X</a:t>
            </a:r>
            <a:r>
              <a:rPr lang="en-US" sz="2800" baseline="-25000" dirty="0" smtClean="0"/>
              <a:t>1</a:t>
            </a:r>
            <a:r>
              <a:rPr lang="en-US" sz="2800" dirty="0" smtClean="0"/>
              <a:t>):</a:t>
            </a:r>
            <a:endParaRPr lang="en-US" sz="2800" dirty="0"/>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smtClean="0">
                <a:solidFill>
                  <a:srgbClr val="FF0000"/>
                </a:solidFill>
                <a:latin typeface="Calibri"/>
                <a:cs typeface="Calibri"/>
              </a:rPr>
              <a:t>[Demo: L13D1,2,3]</a:t>
            </a:r>
            <a:endParaRPr lang="en-US" dirty="0">
              <a:solidFill>
                <a:srgbClr val="FF0000"/>
              </a:solidFill>
              <a:latin typeface="Calibri"/>
              <a:cs typeface="Calibri"/>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Basic Dynamics</a:t>
            </a:r>
            <a:endParaRPr lang="en-US" dirty="0"/>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389053911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Circular Dynamics</a:t>
            </a:r>
            <a:endParaRPr lang="en-US" dirty="0"/>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Whirlpool Dynamics</a:t>
            </a:r>
            <a:endParaRPr lang="en-US" dirty="0"/>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46047363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ea typeface="ＭＳ Ｐゴシック" pitchFamily="34" charset="-128"/>
              </a:rPr>
              <a:t>Stationary distribution:</a:t>
            </a:r>
          </a:p>
          <a:p>
            <a:pPr lvl="1">
              <a:lnSpc>
                <a:spcPct val="90000"/>
              </a:lnSpc>
            </a:pPr>
            <a:r>
              <a:rPr lang="en-US" sz="2400" dirty="0" smtClean="0">
                <a:ea typeface="ＭＳ Ｐゴシック" pitchFamily="34" charset="-128"/>
              </a:rPr>
              <a:t>The distribution we end up with is called the </a:t>
            </a:r>
            <a:r>
              <a:rPr lang="en-US" sz="2400" dirty="0" smtClean="0">
                <a:solidFill>
                  <a:srgbClr val="CC0000"/>
                </a:solidFill>
                <a:ea typeface="ＭＳ Ｐゴシック" pitchFamily="34" charset="-128"/>
              </a:rPr>
              <a:t>stationary distribution </a:t>
            </a:r>
            <a:r>
              <a:rPr lang="en-US" sz="2400" dirty="0">
                <a:solidFill>
                  <a:srgbClr val="CC0000"/>
                </a:solidFill>
              </a:rPr>
              <a:t> </a:t>
            </a:r>
            <a:r>
              <a:rPr lang="en-US" sz="2400" dirty="0" smtClean="0">
                <a:solidFill>
                  <a:srgbClr val="CC0000"/>
                </a:solidFill>
              </a:rPr>
              <a:t> </a:t>
            </a:r>
            <a:r>
              <a:rPr lang="en-US" sz="2400" baseline="-25000" dirty="0" smtClean="0">
                <a:solidFill>
                  <a:srgbClr val="CC0000"/>
                </a:solidFill>
                <a:latin typeface="cmsy10" pitchFamily="34" charset="0"/>
                <a:ea typeface="ＭＳ Ｐゴシック" pitchFamily="34" charset="-128"/>
              </a:rPr>
              <a:t>        </a:t>
            </a:r>
            <a:r>
              <a:rPr lang="en-US" sz="2400" dirty="0" smtClean="0">
                <a:ea typeface="ＭＳ Ｐゴシック" pitchFamily="34" charset="-128"/>
              </a:rPr>
              <a:t>of the chain</a:t>
            </a:r>
          </a:p>
          <a:p>
            <a:pPr lvl="1">
              <a:lnSpc>
                <a:spcPct val="90000"/>
              </a:lnSpc>
            </a:pPr>
            <a:r>
              <a:rPr lang="en-US" sz="2400" dirty="0" smtClean="0">
                <a:ea typeface="ＭＳ Ｐゴシック" pitchFamily="34" charset="-128"/>
              </a:rPr>
              <a:t>It satisfies</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smtClean="0">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smtClean="0">
                <a:ea typeface="ＭＳ Ｐゴシック" pitchFamily="34" charset="-128"/>
              </a:rPr>
              <a:t>For most chains:</a:t>
            </a:r>
          </a:p>
          <a:p>
            <a:pPr lvl="1">
              <a:lnSpc>
                <a:spcPct val="90000"/>
              </a:lnSpc>
            </a:pPr>
            <a:r>
              <a:rPr lang="en-US" sz="2400" dirty="0">
                <a:ea typeface="ＭＳ Ｐゴシック" pitchFamily="34" charset="-128"/>
              </a:rPr>
              <a:t>I</a:t>
            </a:r>
            <a:r>
              <a:rPr lang="en-US" sz="2400" dirty="0" smtClean="0">
                <a:ea typeface="ＭＳ Ｐゴシック" pitchFamily="34" charset="-128"/>
              </a:rPr>
              <a:t>nfluence of the initial distribution gets less and less over time.</a:t>
            </a:r>
          </a:p>
          <a:p>
            <a:pPr lvl="1">
              <a:lnSpc>
                <a:spcPct val="90000"/>
              </a:lnSpc>
            </a:pPr>
            <a:r>
              <a:rPr lang="en-US" sz="2400" dirty="0" smtClean="0">
                <a:ea typeface="ＭＳ Ｐゴシック" pitchFamily="34" charset="-128"/>
              </a:rPr>
              <a:t>The distribution we end up in is independent of the initial distribution</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CS 188: Artificial Intelligence</a:t>
            </a:r>
            <a:br>
              <a:rPr lang="en-US" dirty="0" smtClean="0"/>
            </a:br>
            <a:endParaRPr lang="en-US" sz="3600" dirty="0" smtClean="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smtClean="0"/>
              <a:t>Markov Models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2" y="2971800"/>
            <a:ext cx="6790812" cy="1495832"/>
          </a:xfrm>
          <a:prstGeom prst="rect">
            <a:avLst/>
          </a:prstGeom>
        </p:spPr>
      </p:pic>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Instructors: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811261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smtClean="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1097097698"/>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smtClean="0">
                <a:latin typeface="Calibri"/>
                <a:cs typeface="Calibri"/>
              </a:rPr>
              <a:t>Also:</a:t>
            </a:r>
            <a:endParaRPr lang="en-US" sz="2400" dirty="0">
              <a:latin typeface="Calibri"/>
              <a:cs typeface="Calibri"/>
            </a:endParaRPr>
          </a:p>
        </p:txBody>
      </p:sp>
    </p:spTree>
    <p:extLst>
      <p:ext uri="{BB962C8B-B14F-4D97-AF65-F5344CB8AC3E}">
        <p14:creationId xmlns:p14="http://schemas.microsoft.com/office/powerpoint/2010/main" val="5062731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smtClean="0">
                <a:ea typeface="ＭＳ Ｐゴシック" pitchFamily="34" charset="-128"/>
              </a:rPr>
              <a:t>PageRank over a web graph</a:t>
            </a:r>
          </a:p>
          <a:p>
            <a:pPr lvl="1">
              <a:lnSpc>
                <a:spcPct val="80000"/>
              </a:lnSpc>
            </a:pPr>
            <a:r>
              <a:rPr lang="en-US" sz="2000" dirty="0" smtClean="0">
                <a:ea typeface="ＭＳ Ｐゴシック" pitchFamily="34" charset="-128"/>
              </a:rPr>
              <a:t>Each web page is a state</a:t>
            </a:r>
          </a:p>
          <a:p>
            <a:pPr lvl="5">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Initial distribution: uniform over pages</a:t>
            </a:r>
          </a:p>
          <a:p>
            <a:pPr lvl="6">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Transitions:</a:t>
            </a:r>
          </a:p>
          <a:p>
            <a:pPr lvl="5">
              <a:lnSpc>
                <a:spcPct val="80000"/>
              </a:lnSpc>
            </a:pPr>
            <a:endParaRPr lang="en-US" sz="500" dirty="0" smtClean="0">
              <a:ea typeface="ＭＳ Ｐゴシック" pitchFamily="34" charset="-128"/>
            </a:endParaRPr>
          </a:p>
          <a:p>
            <a:pPr lvl="2">
              <a:lnSpc>
                <a:spcPct val="80000"/>
              </a:lnSpc>
            </a:pPr>
            <a:r>
              <a:rPr lang="en-US" sz="1800" dirty="0" smtClean="0">
                <a:ea typeface="ＭＳ Ｐゴシック" pitchFamily="34" charset="-128"/>
              </a:rPr>
              <a:t>With prob. c, uniform jump to a</a:t>
            </a:r>
          </a:p>
          <a:p>
            <a:pPr lvl="2">
              <a:lnSpc>
                <a:spcPct val="80000"/>
              </a:lnSpc>
              <a:buFont typeface="Wingdings" pitchFamily="2" charset="2"/>
              <a:buNone/>
            </a:pPr>
            <a:r>
              <a:rPr lang="en-US" sz="1800" dirty="0" smtClean="0">
                <a:ea typeface="ＭＳ Ｐゴシック" pitchFamily="34" charset="-128"/>
              </a:rPr>
              <a:t>	random page (dotted lines, not all shown)</a:t>
            </a:r>
          </a:p>
          <a:p>
            <a:pPr lvl="2">
              <a:lnSpc>
                <a:spcPct val="80000"/>
              </a:lnSpc>
            </a:pPr>
            <a:r>
              <a:rPr lang="en-US" sz="1800" dirty="0" smtClean="0">
                <a:ea typeface="ＭＳ Ｐゴシック" pitchFamily="34" charset="-128"/>
              </a:rPr>
              <a:t>With prob. 1-c, follow a random</a:t>
            </a:r>
          </a:p>
          <a:p>
            <a:pPr lvl="2">
              <a:lnSpc>
                <a:spcPct val="80000"/>
              </a:lnSpc>
              <a:buFont typeface="Wingdings" pitchFamily="2" charset="2"/>
              <a:buNone/>
            </a:pPr>
            <a:r>
              <a:rPr lang="en-US" sz="1800" dirty="0" smtClean="0">
                <a:ea typeface="ＭＳ Ｐゴシック" pitchFamily="34" charset="-128"/>
              </a:rPr>
              <a:t>	</a:t>
            </a:r>
            <a:r>
              <a:rPr lang="en-US" sz="1800" dirty="0" err="1" smtClean="0">
                <a:ea typeface="ＭＳ Ｐゴシック" pitchFamily="34" charset="-128"/>
              </a:rPr>
              <a:t>outlink</a:t>
            </a:r>
            <a:r>
              <a:rPr lang="en-US" sz="1800" dirty="0" smtClean="0">
                <a:ea typeface="ＭＳ Ｐゴシック" pitchFamily="34" charset="-128"/>
              </a:rPr>
              <a:t> (solid lines)</a:t>
            </a:r>
          </a:p>
          <a:p>
            <a:pPr lvl="3">
              <a:lnSpc>
                <a:spcPct val="80000"/>
              </a:lnSpc>
            </a:pPr>
            <a:endParaRPr lang="en-US" sz="1200" dirty="0" smtClean="0">
              <a:ea typeface="ＭＳ Ｐゴシック" pitchFamily="34" charset="-128"/>
            </a:endParaRPr>
          </a:p>
          <a:p>
            <a:pPr>
              <a:lnSpc>
                <a:spcPct val="80000"/>
              </a:lnSpc>
            </a:pPr>
            <a:r>
              <a:rPr lang="en-US" sz="2400" dirty="0" smtClean="0">
                <a:ea typeface="ＭＳ Ｐゴシック" pitchFamily="34" charset="-128"/>
              </a:rPr>
              <a:t>Stationary distribution</a:t>
            </a:r>
          </a:p>
          <a:p>
            <a:pPr lvl="1">
              <a:lnSpc>
                <a:spcPct val="80000"/>
              </a:lnSpc>
            </a:pPr>
            <a:r>
              <a:rPr lang="en-US" sz="2000" dirty="0" smtClean="0">
                <a:ea typeface="ＭＳ Ｐゴシック" pitchFamily="34" charset="-128"/>
              </a:rPr>
              <a:t>Will spend more time on highly reachable pages</a:t>
            </a:r>
          </a:p>
          <a:p>
            <a:pPr lvl="1">
              <a:lnSpc>
                <a:spcPct val="80000"/>
              </a:lnSpc>
            </a:pPr>
            <a:r>
              <a:rPr lang="en-US" sz="2000" dirty="0" smtClean="0">
                <a:ea typeface="ＭＳ Ｐゴシック" pitchFamily="34" charset="-128"/>
              </a:rPr>
              <a:t>E.g. many ways to get to the Acrobat Reader download page</a:t>
            </a:r>
          </a:p>
          <a:p>
            <a:pPr lvl="1">
              <a:lnSpc>
                <a:spcPct val="80000"/>
              </a:lnSpc>
            </a:pPr>
            <a:r>
              <a:rPr lang="en-US" sz="2000" dirty="0" smtClean="0">
                <a:ea typeface="ＭＳ Ｐゴシック" pitchFamily="34" charset="-128"/>
              </a:rPr>
              <a:t>Somewhat robust to link spam</a:t>
            </a:r>
          </a:p>
          <a:p>
            <a:pPr lvl="1">
              <a:lnSpc>
                <a:spcPct val="80000"/>
              </a:lnSpc>
            </a:pPr>
            <a:r>
              <a:rPr lang="en-US" sz="2000" dirty="0" smtClean="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smtClean="0">
                <a:ea typeface="ＭＳ Ｐゴシック" pitchFamily="34" charset="-128"/>
              </a:rPr>
              <a:t>Each joint instantiation over all hidden and query variables is a state: {</a:t>
            </a:r>
            <a:r>
              <a:rPr lang="en-US" sz="2400" dirty="0" smtClean="0">
                <a:latin typeface="Calibri"/>
                <a:ea typeface="ＭＳ Ｐゴシック" pitchFamily="34" charset="-128"/>
              </a:rPr>
              <a:t>X</a:t>
            </a:r>
            <a:r>
              <a:rPr lang="en-US" sz="2400" baseline="-25000" dirty="0" smtClean="0">
                <a:latin typeface="Calibri"/>
                <a:ea typeface="ＭＳ Ｐゴシック" pitchFamily="34" charset="-128"/>
              </a:rPr>
              <a:t>1</a:t>
            </a:r>
            <a:r>
              <a:rPr lang="en-US" sz="2400" dirty="0" smtClean="0">
                <a:ea typeface="ＭＳ Ｐゴシック" pitchFamily="34" charset="-128"/>
              </a:rPr>
              <a:t>, …, </a:t>
            </a:r>
            <a:r>
              <a:rPr lang="en-US" sz="2400" dirty="0" err="1" smtClean="0">
                <a:latin typeface="Calibri"/>
                <a:ea typeface="ＭＳ Ｐゴシック" pitchFamily="34" charset="-128"/>
              </a:rPr>
              <a:t>X</a:t>
            </a:r>
            <a:r>
              <a:rPr lang="en-US" sz="2400" baseline="-25000" dirty="0" err="1" smtClean="0">
                <a:latin typeface="Calibri"/>
                <a:ea typeface="ＭＳ Ｐゴシック" pitchFamily="34" charset="-128"/>
              </a:rPr>
              <a:t>n</a:t>
            </a:r>
            <a:r>
              <a:rPr lang="en-US" sz="2400" dirty="0" smtClean="0">
                <a:ea typeface="ＭＳ Ｐゴシック" pitchFamily="34" charset="-128"/>
              </a:rPr>
              <a:t>} = H U Q</a:t>
            </a:r>
          </a:p>
          <a:p>
            <a:pPr lvl="4"/>
            <a:endParaRPr lang="en-US" sz="1400" dirty="0" smtClean="0">
              <a:ea typeface="ＭＳ Ｐゴシック" pitchFamily="34" charset="-128"/>
            </a:endParaRPr>
          </a:p>
          <a:p>
            <a:r>
              <a:rPr lang="en-US" sz="2400" dirty="0" smtClean="0">
                <a:ea typeface="ＭＳ Ｐゴシック" pitchFamily="34" charset="-128"/>
              </a:rPr>
              <a:t>Transitions:</a:t>
            </a:r>
          </a:p>
          <a:p>
            <a:pPr lvl="1"/>
            <a:r>
              <a:rPr lang="en-US" sz="2000" dirty="0" smtClean="0">
                <a:ea typeface="ＭＳ Ｐゴシック" pitchFamily="34" charset="-128"/>
              </a:rPr>
              <a:t>With probability 1/n resample variable </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according to 	</a:t>
            </a:r>
            <a:endParaRPr lang="en-US" sz="2000" dirty="0">
              <a:ea typeface="ＭＳ Ｐゴシック" pitchFamily="34" charset="-128"/>
            </a:endParaRPr>
          </a:p>
          <a:p>
            <a:pPr lvl="6"/>
            <a:endParaRPr lang="en-US" sz="1200" dirty="0" smtClean="0">
              <a:ea typeface="ＭＳ Ｐゴシック" pitchFamily="34" charset="-128"/>
            </a:endParaRPr>
          </a:p>
          <a:p>
            <a:pPr marL="457176" lvl="1" indent="0">
              <a:buNone/>
            </a:pPr>
            <a:r>
              <a:rPr lang="en-US" sz="2000" dirty="0">
                <a:ea typeface="ＭＳ Ｐゴシック" pitchFamily="34" charset="-128"/>
              </a:rPr>
              <a:t>	</a:t>
            </a:r>
            <a:r>
              <a:rPr lang="en-US" sz="2000" dirty="0" smtClean="0">
                <a:ea typeface="ＭＳ Ｐゴシック" pitchFamily="34" charset="-128"/>
              </a:rPr>
              <a:t>P(</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x</a:t>
            </a:r>
            <a:r>
              <a:rPr lang="en-US" sz="2000" baseline="-25000" dirty="0" smtClean="0">
                <a:ea typeface="ＭＳ Ｐゴシック" pitchFamily="34" charset="-128"/>
              </a:rPr>
              <a:t>j-1, </a:t>
            </a:r>
            <a:r>
              <a:rPr lang="en-US" sz="2000" dirty="0" smtClean="0">
                <a:ea typeface="ＭＳ Ｐゴシック" pitchFamily="34" charset="-128"/>
              </a:rPr>
              <a:t>x</a:t>
            </a:r>
            <a:r>
              <a:rPr lang="en-US" sz="2000" baseline="-25000" dirty="0" smtClean="0">
                <a:ea typeface="ＭＳ Ｐゴシック" pitchFamily="34" charset="-128"/>
              </a:rPr>
              <a:t>j+1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n</a:t>
            </a:r>
            <a:r>
              <a:rPr lang="en-US" sz="2000" baseline="-25000" dirty="0" smtClean="0">
                <a:ea typeface="ＭＳ Ｐゴシック" pitchFamily="34" charset="-128"/>
              </a:rPr>
              <a:t>,</a:t>
            </a:r>
            <a:r>
              <a:rPr lang="en-US" sz="2000" dirty="0" smtClean="0">
                <a:ea typeface="ＭＳ Ｐゴシック" pitchFamily="34" charset="-128"/>
              </a:rPr>
              <a:t> 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2"/>
            <a:endParaRPr lang="en-US" sz="1800" dirty="0" smtClean="0">
              <a:ea typeface="ＭＳ Ｐゴシック" pitchFamily="34" charset="-128"/>
            </a:endParaRPr>
          </a:p>
          <a:p>
            <a:r>
              <a:rPr lang="en-US" sz="2400" dirty="0" smtClean="0">
                <a:ea typeface="ＭＳ Ｐゴシック" pitchFamily="34" charset="-128"/>
              </a:rPr>
              <a:t>Stationary distribution:</a:t>
            </a:r>
          </a:p>
          <a:p>
            <a:pPr lvl="1"/>
            <a:r>
              <a:rPr lang="en-US" sz="2000" dirty="0" smtClean="0">
                <a:ea typeface="ＭＳ Ｐゴシック" pitchFamily="34" charset="-128"/>
              </a:rPr>
              <a:t>Conditional distribution P(X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 , X</a:t>
            </a:r>
            <a:r>
              <a:rPr lang="en-US" sz="2000" baseline="-25000" dirty="0" smtClean="0">
                <a:ea typeface="ＭＳ Ｐゴシック" pitchFamily="34" charset="-128"/>
              </a:rPr>
              <a:t>n</a:t>
            </a:r>
            <a:r>
              <a:rPr lang="en-US" sz="2000" dirty="0" smtClean="0">
                <a:ea typeface="ＭＳ Ｐゴシック" pitchFamily="34" charset="-128"/>
              </a:rPr>
              <a:t>|e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1"/>
            <a:r>
              <a:rPr lang="en-US" sz="2000" dirty="0" smtClean="0">
                <a:ea typeface="ＭＳ Ｐゴシック" pitchFamily="34" charset="-128"/>
              </a:rPr>
              <a:t>Means that w</a:t>
            </a:r>
            <a:r>
              <a:rPr lang="en-US" sz="2000" dirty="0" smtClean="0">
                <a:ea typeface="ＭＳ Ｐゴシック" pitchFamily="34" charset="-128"/>
                <a:sym typeface="Wingdings" pitchFamily="2" charset="2"/>
              </a:rPr>
              <a:t>hen running Gibbs sampling long enough we get a sample from the desired distribution</a:t>
            </a:r>
          </a:p>
          <a:p>
            <a:pPr lvl="1"/>
            <a:r>
              <a:rPr lang="en-US" sz="2000" dirty="0" smtClean="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Hidden Markov Models!</a:t>
            </a:r>
            <a:endParaRPr lang="en-US" dirty="0"/>
          </a:p>
        </p:txBody>
      </p:sp>
    </p:spTree>
    <p:extLst>
      <p:ext uri="{BB962C8B-B14F-4D97-AF65-F5344CB8AC3E}">
        <p14:creationId xmlns:p14="http://schemas.microsoft.com/office/powerpoint/2010/main" val="14574911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p>
          <a:p>
            <a:pPr eaLnBrk="1" hangingPunct="1">
              <a:lnSpc>
                <a:spcPct val="90000"/>
              </a:lnSpc>
            </a:pPr>
            <a:endParaRPr lang="en-US" sz="2000" dirty="0" smtClean="0"/>
          </a:p>
          <a:p>
            <a:pPr eaLnBrk="1" hangingPunct="1">
              <a:lnSpc>
                <a:spcPct val="90000"/>
              </a:lnSpc>
            </a:pPr>
            <a:r>
              <a:rPr lang="en-US" sz="2000" dirty="0" smtClean="0"/>
              <a:t>Independence is like something from CSPs: what?</a:t>
            </a:r>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809403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147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969733153"/>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304123251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485898402"/>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2518784373"/>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89875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1572638868"/>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2053505581"/>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685776543"/>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362532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5883882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other easily</a:t>
            </a:r>
            <a:endParaRPr lang="en-US" sz="1800" dirty="0">
              <a:latin typeface="Calibri"/>
              <a:cs typeface="Calibri"/>
            </a:endParaRPr>
          </a:p>
        </p:txBody>
      </p:sp>
    </p:spTree>
    <p:extLst>
      <p:ext uri="{BB962C8B-B14F-4D97-AF65-F5344CB8AC3E}">
        <p14:creationId xmlns:p14="http://schemas.microsoft.com/office/powerpoint/2010/main" val="3626639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2495937704"/>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FIRSTPABBEEL@W80480ZJATPT3PP7" val="4106"/>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71846</TotalTime>
  <Words>1460</Words>
  <Application>Microsoft Macintosh PowerPoint</Application>
  <PresentationFormat>Custom</PresentationFormat>
  <Paragraphs>430</Paragraphs>
  <Slides>33</Slides>
  <Notes>8</Notes>
  <HiddenSlides>3</HiddenSlides>
  <MMClips>3</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dan-berkeley-nlp-v1</vt:lpstr>
      <vt:lpstr>Announcements</vt:lpstr>
      <vt:lpstr>AI Outside of 188: Angry Birds Competition</vt:lpstr>
      <vt:lpstr>CS 188: Artificial Intelligence </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vt:lpstr>
      <vt:lpstr>Probability Recap</vt:lpstr>
      <vt:lpstr>CS 188: Artificial Intelligence </vt:lpstr>
      <vt:lpstr>Reasoning over Time or Space</vt:lpstr>
      <vt:lpstr>Markov Models</vt:lpstr>
      <vt:lpstr>Joint Distribution of a Markov Model</vt:lpstr>
      <vt:lpstr>Chain Rule and Markov Models</vt:lpstr>
      <vt:lpstr>Chain Rule and Markov Models</vt:lpstr>
      <vt:lpstr>Implied Conditional Independencies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Time: Hidden Markov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4100</cp:revision>
  <cp:lastPrinted>2014-03-04T18:42:06Z</cp:lastPrinted>
  <dcterms:created xsi:type="dcterms:W3CDTF">2004-08-27T04:16:05Z</dcterms:created>
  <dcterms:modified xsi:type="dcterms:W3CDTF">2014-08-22T02:35:25Z</dcterms:modified>
</cp:coreProperties>
</file>